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DCD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0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2074-FE9A-49F2-87DA-BDC2826ADB1D}" type="datetimeFigureOut">
              <a:rPr lang="ro-RO" smtClean="0"/>
              <a:t>13.10.2015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21D5-FC48-4FFB-B83C-AE78359D9F3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2074-FE9A-49F2-87DA-BDC2826ADB1D}" type="datetimeFigureOut">
              <a:rPr lang="ro-RO" smtClean="0"/>
              <a:t>13.10.2015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21D5-FC48-4FFB-B83C-AE78359D9F3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2074-FE9A-49F2-87DA-BDC2826ADB1D}" type="datetimeFigureOut">
              <a:rPr lang="ro-RO" smtClean="0"/>
              <a:t>13.10.2015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21D5-FC48-4FFB-B83C-AE78359D9F3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2074-FE9A-49F2-87DA-BDC2826ADB1D}" type="datetimeFigureOut">
              <a:rPr lang="ro-RO" smtClean="0"/>
              <a:t>13.10.2015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21D5-FC48-4FFB-B83C-AE78359D9F3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2074-FE9A-49F2-87DA-BDC2826ADB1D}" type="datetimeFigureOut">
              <a:rPr lang="ro-RO" smtClean="0"/>
              <a:t>13.10.2015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21D5-FC48-4FFB-B83C-AE78359D9F3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2074-FE9A-49F2-87DA-BDC2826ADB1D}" type="datetimeFigureOut">
              <a:rPr lang="ro-RO" smtClean="0"/>
              <a:t>13.10.2015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21D5-FC48-4FFB-B83C-AE78359D9F3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2074-FE9A-49F2-87DA-BDC2826ADB1D}" type="datetimeFigureOut">
              <a:rPr lang="ro-RO" smtClean="0"/>
              <a:t>13.10.2015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21D5-FC48-4FFB-B83C-AE78359D9F3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2074-FE9A-49F2-87DA-BDC2826ADB1D}" type="datetimeFigureOut">
              <a:rPr lang="ro-RO" smtClean="0"/>
              <a:t>13.10.2015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21D5-FC48-4FFB-B83C-AE78359D9F3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2074-FE9A-49F2-87DA-BDC2826ADB1D}" type="datetimeFigureOut">
              <a:rPr lang="ro-RO" smtClean="0"/>
              <a:t>13.10.2015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21D5-FC48-4FFB-B83C-AE78359D9F3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2074-FE9A-49F2-87DA-BDC2826ADB1D}" type="datetimeFigureOut">
              <a:rPr lang="ro-RO" smtClean="0"/>
              <a:t>13.10.2015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21D5-FC48-4FFB-B83C-AE78359D9F3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2074-FE9A-49F2-87DA-BDC2826ADB1D}" type="datetimeFigureOut">
              <a:rPr lang="ro-RO" smtClean="0"/>
              <a:t>13.10.2015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21D5-FC48-4FFB-B83C-AE78359D9F3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72074-FE9A-49F2-87DA-BDC2826ADB1D}" type="datetimeFigureOut">
              <a:rPr lang="ro-RO" smtClean="0"/>
              <a:t>13.10.2015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C21D5-FC48-4FFB-B83C-AE78359D9F39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reptunghi 4"/>
          <p:cNvSpPr/>
          <p:nvPr/>
        </p:nvSpPr>
        <p:spPr>
          <a:xfrm>
            <a:off x="2000232" y="857232"/>
            <a:ext cx="4786346" cy="592935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" name="Dreptunghi 5"/>
          <p:cNvSpPr/>
          <p:nvPr/>
        </p:nvSpPr>
        <p:spPr>
          <a:xfrm>
            <a:off x="2643174" y="2857496"/>
            <a:ext cx="2500330" cy="8572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Dreptunghi 6"/>
          <p:cNvSpPr/>
          <p:nvPr/>
        </p:nvSpPr>
        <p:spPr>
          <a:xfrm>
            <a:off x="2643174" y="3786190"/>
            <a:ext cx="2428892" cy="221457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4" name="Dreptunghi 3"/>
          <p:cNvSpPr/>
          <p:nvPr/>
        </p:nvSpPr>
        <p:spPr>
          <a:xfrm>
            <a:off x="2286000" y="117717"/>
            <a:ext cx="5143520" cy="6740307"/>
          </a:xfrm>
          <a:prstGeom prst="rect">
            <a:avLst/>
          </a:prstGeom>
          <a:solidFill>
            <a:srgbClr val="F2DCDB">
              <a:alpha val="52157"/>
            </a:srgbClr>
          </a:solidFill>
        </p:spPr>
        <p:txBody>
          <a:bodyPr wrap="square">
            <a:spAutoFit/>
          </a:bodyPr>
          <a:lstStyle/>
          <a:p>
            <a:r>
              <a:rPr lang="ro-RO" dirty="0" smtClean="0">
                <a:solidFill>
                  <a:srgbClr val="FF0000"/>
                </a:solidFill>
              </a:rPr>
              <a:t>n=val(</a:t>
            </a:r>
            <a:r>
              <a:rPr lang="ro-RO" dirty="0" err="1" smtClean="0">
                <a:solidFill>
                  <a:srgbClr val="FF0000"/>
                </a:solidFill>
              </a:rPr>
              <a:t>alltrim</a:t>
            </a:r>
            <a:r>
              <a:rPr lang="ro-RO" dirty="0" smtClean="0">
                <a:solidFill>
                  <a:srgbClr val="FF0000"/>
                </a:solidFill>
              </a:rPr>
              <a:t>(</a:t>
            </a:r>
            <a:r>
              <a:rPr lang="ro-RO" dirty="0" err="1" smtClean="0">
                <a:solidFill>
                  <a:srgbClr val="FF0000"/>
                </a:solidFill>
              </a:rPr>
              <a:t>this.Value</a:t>
            </a:r>
            <a:r>
              <a:rPr lang="ro-RO" dirty="0" smtClean="0">
                <a:solidFill>
                  <a:srgbClr val="FF0000"/>
                </a:solidFill>
              </a:rPr>
              <a:t>))</a:t>
            </a:r>
          </a:p>
          <a:p>
            <a:r>
              <a:rPr lang="ro-RO" dirty="0" smtClean="0">
                <a:solidFill>
                  <a:srgbClr val="FF0000"/>
                </a:solidFill>
              </a:rPr>
              <a:t>n=</a:t>
            </a:r>
            <a:r>
              <a:rPr lang="ro-RO" dirty="0" err="1" smtClean="0">
                <a:solidFill>
                  <a:srgbClr val="FF0000"/>
                </a:solidFill>
              </a:rPr>
              <a:t>n</a:t>
            </a:r>
            <a:r>
              <a:rPr lang="ro-RO" dirty="0" smtClean="0">
                <a:solidFill>
                  <a:srgbClr val="FF0000"/>
                </a:solidFill>
              </a:rPr>
              <a:t>*</a:t>
            </a:r>
            <a:r>
              <a:rPr lang="ro-RO" dirty="0" err="1" smtClean="0">
                <a:solidFill>
                  <a:srgbClr val="FF0000"/>
                </a:solidFill>
              </a:rPr>
              <a:t>n</a:t>
            </a:r>
            <a:endParaRPr lang="ro-RO" dirty="0" smtClean="0">
              <a:solidFill>
                <a:srgbClr val="FF0000"/>
              </a:solidFill>
            </a:endParaRPr>
          </a:p>
          <a:p>
            <a:endParaRPr lang="ro-RO" dirty="0" smtClean="0"/>
          </a:p>
          <a:p>
            <a:r>
              <a:rPr lang="ro-RO" dirty="0" smtClean="0"/>
              <a:t>   </a:t>
            </a:r>
            <a:r>
              <a:rPr lang="ro-RO" dirty="0" err="1" smtClean="0">
                <a:solidFill>
                  <a:srgbClr val="00B050"/>
                </a:solidFill>
              </a:rPr>
              <a:t>if</a:t>
            </a:r>
            <a:r>
              <a:rPr lang="ro-RO" dirty="0" smtClean="0">
                <a:solidFill>
                  <a:srgbClr val="00B050"/>
                </a:solidFill>
              </a:rPr>
              <a:t> n&gt;20</a:t>
            </a:r>
          </a:p>
          <a:p>
            <a:r>
              <a:rPr lang="ro-RO" dirty="0" smtClean="0"/>
              <a:t>   </a:t>
            </a:r>
          </a:p>
          <a:p>
            <a:r>
              <a:rPr lang="ro-RO" dirty="0" smtClean="0">
                <a:solidFill>
                  <a:srgbClr val="FF0000"/>
                </a:solidFill>
              </a:rPr>
              <a:t>          thisform.label1.Caption=</a:t>
            </a:r>
            <a:r>
              <a:rPr lang="ro-RO" dirty="0" err="1" smtClean="0">
                <a:solidFill>
                  <a:srgbClr val="FF0000"/>
                </a:solidFill>
              </a:rPr>
              <a:t>str</a:t>
            </a:r>
            <a:r>
              <a:rPr lang="ro-RO" dirty="0" smtClean="0">
                <a:solidFill>
                  <a:srgbClr val="FF0000"/>
                </a:solidFill>
              </a:rPr>
              <a:t>(n)</a:t>
            </a:r>
          </a:p>
          <a:p>
            <a:endParaRPr lang="ro-RO" dirty="0" smtClean="0"/>
          </a:p>
          <a:p>
            <a:r>
              <a:rPr lang="ro-RO" dirty="0" err="1" smtClean="0">
                <a:solidFill>
                  <a:srgbClr val="00B050"/>
                </a:solidFill>
              </a:rPr>
              <a:t>Else</a:t>
            </a:r>
            <a:endParaRPr lang="ro-RO" dirty="0" smtClean="0">
              <a:solidFill>
                <a:srgbClr val="00B050"/>
              </a:solidFill>
            </a:endParaRPr>
          </a:p>
          <a:p>
            <a:r>
              <a:rPr lang="ro-RO" dirty="0" smtClean="0"/>
              <a:t>         </a:t>
            </a:r>
            <a:r>
              <a:rPr lang="ro-RO" dirty="0" smtClean="0">
                <a:solidFill>
                  <a:srgbClr val="FF0000"/>
                </a:solidFill>
              </a:rPr>
              <a:t>s=[]</a:t>
            </a:r>
          </a:p>
          <a:p>
            <a:endParaRPr lang="ro-RO" dirty="0" smtClean="0">
              <a:solidFill>
                <a:srgbClr val="FF0000"/>
              </a:solidFill>
            </a:endParaRPr>
          </a:p>
          <a:p>
            <a:r>
              <a:rPr lang="ro-RO" dirty="0" smtClean="0"/>
              <a:t>        &amp;&amp; for i=1 </a:t>
            </a:r>
            <a:r>
              <a:rPr lang="ro-RO" dirty="0" err="1" smtClean="0"/>
              <a:t>to</a:t>
            </a:r>
            <a:r>
              <a:rPr lang="ro-RO" dirty="0" smtClean="0"/>
              <a:t> n do</a:t>
            </a:r>
          </a:p>
          <a:p>
            <a:r>
              <a:rPr lang="ro-RO" dirty="0" smtClean="0"/>
              <a:t>          </a:t>
            </a:r>
            <a:r>
              <a:rPr lang="ro-RO" dirty="0" smtClean="0">
                <a:solidFill>
                  <a:srgbClr val="FF0000"/>
                </a:solidFill>
              </a:rPr>
              <a:t>&amp;&amp;    s=</a:t>
            </a:r>
            <a:r>
              <a:rPr lang="ro-RO" dirty="0" err="1" smtClean="0">
                <a:solidFill>
                  <a:srgbClr val="FF0000"/>
                </a:solidFill>
              </a:rPr>
              <a:t>s</a:t>
            </a:r>
            <a:r>
              <a:rPr lang="ro-RO" dirty="0" smtClean="0">
                <a:solidFill>
                  <a:srgbClr val="FF0000"/>
                </a:solidFill>
              </a:rPr>
              <a:t>+</a:t>
            </a:r>
            <a:r>
              <a:rPr lang="ro-RO" dirty="0" err="1" smtClean="0">
                <a:solidFill>
                  <a:srgbClr val="FF0000"/>
                </a:solidFill>
              </a:rPr>
              <a:t>str</a:t>
            </a:r>
            <a:r>
              <a:rPr lang="ro-RO" dirty="0" smtClean="0">
                <a:solidFill>
                  <a:srgbClr val="FF0000"/>
                </a:solidFill>
              </a:rPr>
              <a:t>(i)+[  ]</a:t>
            </a:r>
          </a:p>
          <a:p>
            <a:r>
              <a:rPr lang="ro-RO" dirty="0" smtClean="0"/>
              <a:t>          </a:t>
            </a:r>
            <a:r>
              <a:rPr lang="ro-RO" dirty="0" err="1" smtClean="0"/>
              <a:t>&amp;&amp;endfor</a:t>
            </a:r>
            <a:endParaRPr lang="ro-RO" dirty="0" smtClean="0"/>
          </a:p>
          <a:p>
            <a:r>
              <a:rPr lang="ro-RO" dirty="0" smtClean="0">
                <a:solidFill>
                  <a:srgbClr val="FF0000"/>
                </a:solidFill>
              </a:rPr>
              <a:t>          </a:t>
            </a:r>
          </a:p>
          <a:p>
            <a:r>
              <a:rPr lang="ro-RO" dirty="0">
                <a:solidFill>
                  <a:srgbClr val="FF0000"/>
                </a:solidFill>
              </a:rPr>
              <a:t> </a:t>
            </a:r>
            <a:r>
              <a:rPr lang="ro-RO" dirty="0" smtClean="0">
                <a:solidFill>
                  <a:srgbClr val="FF0000"/>
                </a:solidFill>
              </a:rPr>
              <a:t>         i=1</a:t>
            </a:r>
            <a:r>
              <a:rPr lang="ro-RO" dirty="0" smtClean="0"/>
              <a:t>      </a:t>
            </a:r>
          </a:p>
          <a:p>
            <a:r>
              <a:rPr lang="ro-RO" dirty="0" smtClean="0"/>
              <a:t>          do </a:t>
            </a:r>
            <a:r>
              <a:rPr lang="ro-RO" dirty="0" err="1" smtClean="0"/>
              <a:t>while</a:t>
            </a:r>
            <a:r>
              <a:rPr lang="ro-RO" dirty="0" smtClean="0"/>
              <a:t> i&lt;=n</a:t>
            </a:r>
          </a:p>
          <a:p>
            <a:r>
              <a:rPr lang="ro-RO" dirty="0" smtClean="0"/>
              <a:t>              </a:t>
            </a:r>
          </a:p>
          <a:p>
            <a:r>
              <a:rPr lang="ro-RO" dirty="0" smtClean="0"/>
              <a:t>                </a:t>
            </a:r>
            <a:r>
              <a:rPr lang="ro-RO" dirty="0" smtClean="0">
                <a:solidFill>
                  <a:srgbClr val="FF0000"/>
                </a:solidFill>
              </a:rPr>
              <a:t>s=</a:t>
            </a:r>
            <a:r>
              <a:rPr lang="ro-RO" dirty="0" err="1" smtClean="0">
                <a:solidFill>
                  <a:srgbClr val="FF0000"/>
                </a:solidFill>
              </a:rPr>
              <a:t>s</a:t>
            </a:r>
            <a:r>
              <a:rPr lang="ro-RO" dirty="0" smtClean="0">
                <a:solidFill>
                  <a:srgbClr val="FF0000"/>
                </a:solidFill>
              </a:rPr>
              <a:t>+</a:t>
            </a:r>
            <a:r>
              <a:rPr lang="ro-RO" dirty="0" err="1" smtClean="0">
                <a:solidFill>
                  <a:srgbClr val="FF0000"/>
                </a:solidFill>
              </a:rPr>
              <a:t>str</a:t>
            </a:r>
            <a:r>
              <a:rPr lang="ro-RO" dirty="0" smtClean="0">
                <a:solidFill>
                  <a:srgbClr val="FF0000"/>
                </a:solidFill>
              </a:rPr>
              <a:t>(i)+[  ]</a:t>
            </a:r>
          </a:p>
          <a:p>
            <a:endParaRPr lang="ro-RO" dirty="0" smtClean="0"/>
          </a:p>
          <a:p>
            <a:r>
              <a:rPr lang="ro-RO" dirty="0" smtClean="0">
                <a:solidFill>
                  <a:srgbClr val="FF0000"/>
                </a:solidFill>
              </a:rPr>
              <a:t>                i=</a:t>
            </a:r>
            <a:r>
              <a:rPr lang="ro-RO" dirty="0" err="1" smtClean="0">
                <a:solidFill>
                  <a:srgbClr val="FF0000"/>
                </a:solidFill>
              </a:rPr>
              <a:t>i</a:t>
            </a:r>
            <a:r>
              <a:rPr lang="ro-RO" dirty="0" smtClean="0">
                <a:solidFill>
                  <a:srgbClr val="FF0000"/>
                </a:solidFill>
              </a:rPr>
              <a:t>+1</a:t>
            </a:r>
          </a:p>
          <a:p>
            <a:r>
              <a:rPr lang="ro-RO" dirty="0" smtClean="0"/>
              <a:t>          </a:t>
            </a:r>
            <a:r>
              <a:rPr lang="ro-RO" dirty="0" err="1" smtClean="0"/>
              <a:t>enddo</a:t>
            </a:r>
            <a:endParaRPr lang="ro-RO" dirty="0" smtClean="0"/>
          </a:p>
          <a:p>
            <a:endParaRPr lang="ro-RO" dirty="0" smtClean="0"/>
          </a:p>
          <a:p>
            <a:r>
              <a:rPr lang="ro-RO" dirty="0" smtClean="0"/>
              <a:t>        </a:t>
            </a:r>
            <a:r>
              <a:rPr lang="ro-RO" dirty="0" smtClean="0">
                <a:solidFill>
                  <a:srgbClr val="FF0000"/>
                </a:solidFill>
              </a:rPr>
              <a:t>thisform.label1.Caption=s</a:t>
            </a:r>
          </a:p>
          <a:p>
            <a:r>
              <a:rPr lang="ro-RO" dirty="0" err="1" smtClean="0">
                <a:solidFill>
                  <a:srgbClr val="00B050"/>
                </a:solidFill>
              </a:rPr>
              <a:t>endif</a:t>
            </a:r>
            <a:endParaRPr lang="ro-RO" dirty="0">
              <a:solidFill>
                <a:srgbClr val="00B050"/>
              </a:solidFill>
            </a:endParaRPr>
          </a:p>
        </p:txBody>
      </p:sp>
      <p:sp>
        <p:nvSpPr>
          <p:cNvPr id="8" name="Rând de explicație 1 7"/>
          <p:cNvSpPr/>
          <p:nvPr/>
        </p:nvSpPr>
        <p:spPr>
          <a:xfrm>
            <a:off x="6072198" y="142852"/>
            <a:ext cx="3000396" cy="428604"/>
          </a:xfrm>
          <a:prstGeom prst="borderCallout1">
            <a:avLst>
              <a:gd name="adj1" fmla="val 18750"/>
              <a:gd name="adj2" fmla="val -8333"/>
              <a:gd name="adj3" fmla="val 52497"/>
              <a:gd name="adj4" fmla="val -440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Értékadó struktúra</a:t>
            </a:r>
            <a:endParaRPr lang="ro-RO" dirty="0"/>
          </a:p>
        </p:txBody>
      </p:sp>
      <p:sp>
        <p:nvSpPr>
          <p:cNvPr id="9" name="Rând de explicație 1 8"/>
          <p:cNvSpPr/>
          <p:nvPr/>
        </p:nvSpPr>
        <p:spPr>
          <a:xfrm>
            <a:off x="6072198" y="1214422"/>
            <a:ext cx="3000396" cy="428604"/>
          </a:xfrm>
          <a:prstGeom prst="borderCallout1">
            <a:avLst>
              <a:gd name="adj1" fmla="val 18750"/>
              <a:gd name="adj2" fmla="val -8333"/>
              <a:gd name="adj3" fmla="val 52497"/>
              <a:gd name="adj4" fmla="val -440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Értékadó struktúra</a:t>
            </a:r>
            <a:endParaRPr lang="ro-RO" dirty="0"/>
          </a:p>
        </p:txBody>
      </p:sp>
      <p:sp>
        <p:nvSpPr>
          <p:cNvPr id="10" name="Rând de explicație 1 9"/>
          <p:cNvSpPr/>
          <p:nvPr/>
        </p:nvSpPr>
        <p:spPr>
          <a:xfrm>
            <a:off x="5929322" y="2285992"/>
            <a:ext cx="3000396" cy="428604"/>
          </a:xfrm>
          <a:prstGeom prst="borderCallout1">
            <a:avLst>
              <a:gd name="adj1" fmla="val 18750"/>
              <a:gd name="adj2" fmla="val -8333"/>
              <a:gd name="adj3" fmla="val 52497"/>
              <a:gd name="adj4" fmla="val -440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Értékadó struktúra</a:t>
            </a:r>
            <a:endParaRPr lang="ro-RO" dirty="0"/>
          </a:p>
        </p:txBody>
      </p:sp>
      <p:sp>
        <p:nvSpPr>
          <p:cNvPr id="11" name="Rând de explicație 1 10"/>
          <p:cNvSpPr/>
          <p:nvPr/>
        </p:nvSpPr>
        <p:spPr>
          <a:xfrm>
            <a:off x="5929322" y="3071810"/>
            <a:ext cx="3000396" cy="428604"/>
          </a:xfrm>
          <a:prstGeom prst="borderCallout1">
            <a:avLst>
              <a:gd name="adj1" fmla="val 18750"/>
              <a:gd name="adj2" fmla="val -8333"/>
              <a:gd name="adj3" fmla="val 52497"/>
              <a:gd name="adj4" fmla="val -440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Értékadó struktúra</a:t>
            </a:r>
            <a:endParaRPr lang="ro-RO" dirty="0"/>
          </a:p>
        </p:txBody>
      </p:sp>
      <p:sp>
        <p:nvSpPr>
          <p:cNvPr id="12" name="Rând de explicație 1 11"/>
          <p:cNvSpPr/>
          <p:nvPr/>
        </p:nvSpPr>
        <p:spPr>
          <a:xfrm>
            <a:off x="5929322" y="3857628"/>
            <a:ext cx="3000396" cy="428604"/>
          </a:xfrm>
          <a:prstGeom prst="borderCallout1">
            <a:avLst>
              <a:gd name="adj1" fmla="val 18750"/>
              <a:gd name="adj2" fmla="val -8333"/>
              <a:gd name="adj3" fmla="val 52497"/>
              <a:gd name="adj4" fmla="val -440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Értékadó struktúra</a:t>
            </a:r>
            <a:endParaRPr lang="ro-RO" dirty="0"/>
          </a:p>
        </p:txBody>
      </p:sp>
      <p:sp>
        <p:nvSpPr>
          <p:cNvPr id="13" name="Rând de explicație 1 12"/>
          <p:cNvSpPr/>
          <p:nvPr/>
        </p:nvSpPr>
        <p:spPr>
          <a:xfrm>
            <a:off x="5929322" y="4714884"/>
            <a:ext cx="3000396" cy="428604"/>
          </a:xfrm>
          <a:prstGeom prst="borderCallout1">
            <a:avLst>
              <a:gd name="adj1" fmla="val 18750"/>
              <a:gd name="adj2" fmla="val -8333"/>
              <a:gd name="adj3" fmla="val 52497"/>
              <a:gd name="adj4" fmla="val -440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Értékadó struktúra</a:t>
            </a:r>
            <a:endParaRPr lang="ro-RO" dirty="0"/>
          </a:p>
        </p:txBody>
      </p:sp>
      <p:sp>
        <p:nvSpPr>
          <p:cNvPr id="14" name="Rând de explicație 1 13"/>
          <p:cNvSpPr/>
          <p:nvPr/>
        </p:nvSpPr>
        <p:spPr>
          <a:xfrm>
            <a:off x="5929322" y="5357850"/>
            <a:ext cx="3000396" cy="428604"/>
          </a:xfrm>
          <a:prstGeom prst="borderCallout1">
            <a:avLst>
              <a:gd name="adj1" fmla="val 18750"/>
              <a:gd name="adj2" fmla="val -8333"/>
              <a:gd name="adj3" fmla="val 52497"/>
              <a:gd name="adj4" fmla="val -440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Értékadó struktúra</a:t>
            </a:r>
            <a:endParaRPr lang="ro-RO" dirty="0"/>
          </a:p>
        </p:txBody>
      </p:sp>
      <p:sp>
        <p:nvSpPr>
          <p:cNvPr id="15" name="Rând de explicație 1 14"/>
          <p:cNvSpPr/>
          <p:nvPr/>
        </p:nvSpPr>
        <p:spPr>
          <a:xfrm>
            <a:off x="5929322" y="6000792"/>
            <a:ext cx="3000396" cy="428604"/>
          </a:xfrm>
          <a:prstGeom prst="borderCallout1">
            <a:avLst>
              <a:gd name="adj1" fmla="val 18750"/>
              <a:gd name="adj2" fmla="val -8333"/>
              <a:gd name="adj3" fmla="val 52497"/>
              <a:gd name="adj4" fmla="val -440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Értékadó struktúra</a:t>
            </a:r>
            <a:endParaRPr lang="ro-RO" dirty="0"/>
          </a:p>
        </p:txBody>
      </p:sp>
      <p:sp>
        <p:nvSpPr>
          <p:cNvPr id="16" name="Rând de explicație 1 15"/>
          <p:cNvSpPr/>
          <p:nvPr/>
        </p:nvSpPr>
        <p:spPr>
          <a:xfrm>
            <a:off x="6072198" y="642942"/>
            <a:ext cx="3000396" cy="428604"/>
          </a:xfrm>
          <a:prstGeom prst="borderCallout1">
            <a:avLst>
              <a:gd name="adj1" fmla="val 18750"/>
              <a:gd name="adj2" fmla="val -8333"/>
              <a:gd name="adj3" fmla="val 52497"/>
              <a:gd name="adj4" fmla="val -440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Értékadó struktúra</a:t>
            </a:r>
            <a:endParaRPr lang="ro-RO" dirty="0"/>
          </a:p>
        </p:txBody>
      </p:sp>
      <p:sp>
        <p:nvSpPr>
          <p:cNvPr id="17" name="Rând de explicație 1 16"/>
          <p:cNvSpPr/>
          <p:nvPr/>
        </p:nvSpPr>
        <p:spPr>
          <a:xfrm rot="17471318">
            <a:off x="473438" y="597615"/>
            <a:ext cx="1616485" cy="743546"/>
          </a:xfrm>
          <a:prstGeom prst="borderCallout1">
            <a:avLst>
              <a:gd name="adj1" fmla="val 18750"/>
              <a:gd name="adj2" fmla="val -8333"/>
              <a:gd name="adj3" fmla="val 195699"/>
              <a:gd name="adj4" fmla="val 645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Alternatív struktúra</a:t>
            </a:r>
            <a:endParaRPr lang="ro-RO" dirty="0"/>
          </a:p>
        </p:txBody>
      </p:sp>
      <p:sp>
        <p:nvSpPr>
          <p:cNvPr id="18" name="Rând de explicație 1 17"/>
          <p:cNvSpPr/>
          <p:nvPr/>
        </p:nvSpPr>
        <p:spPr>
          <a:xfrm rot="17471318">
            <a:off x="44810" y="2302127"/>
            <a:ext cx="1616485" cy="743546"/>
          </a:xfrm>
          <a:prstGeom prst="borderCallout1">
            <a:avLst>
              <a:gd name="adj1" fmla="val 18750"/>
              <a:gd name="adj2" fmla="val -8333"/>
              <a:gd name="adj3" fmla="val 214062"/>
              <a:gd name="adj4" fmla="val 1087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Alternatív struktúra</a:t>
            </a:r>
            <a:endParaRPr lang="ro-RO" dirty="0"/>
          </a:p>
        </p:txBody>
      </p:sp>
      <p:sp>
        <p:nvSpPr>
          <p:cNvPr id="19" name="Rând de explicație 1 18"/>
          <p:cNvSpPr/>
          <p:nvPr/>
        </p:nvSpPr>
        <p:spPr>
          <a:xfrm rot="17471318">
            <a:off x="44811" y="4302391"/>
            <a:ext cx="1616485" cy="743546"/>
          </a:xfrm>
          <a:prstGeom prst="borderCallout1">
            <a:avLst>
              <a:gd name="adj1" fmla="val 18750"/>
              <a:gd name="adj2" fmla="val -8333"/>
              <a:gd name="adj3" fmla="val 324607"/>
              <a:gd name="adj4" fmla="val -243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Alternatív struktúra</a:t>
            </a:r>
            <a:endParaRPr lang="ro-RO" dirty="0"/>
          </a:p>
        </p:txBody>
      </p:sp>
      <p:sp>
        <p:nvSpPr>
          <p:cNvPr id="20" name="Oval 19"/>
          <p:cNvSpPr/>
          <p:nvPr/>
        </p:nvSpPr>
        <p:spPr>
          <a:xfrm>
            <a:off x="2500298" y="2786058"/>
            <a:ext cx="2714644" cy="32861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Ismétlődő stuktúra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 tmFilter="0, 0; .2, .5; .8, .5; 1, 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 tmFilter="0, 0; .2, .5; .8, .5; 1, 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250" autoRev="1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 tmFilter="0, 0; .2, .5; .8, .5; 1, 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250" autoRev="1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 tmFilter="0, 0; .2, .5; .8, .5; 1, 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50" autoRev="1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 tmFilter="0, 0; .2, .5; .8, .5; 1, 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250" autoRev="1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 tmFilter="0, 0; .2, .5; .8, .5; 1, 0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250" autoRev="1" fill="hold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 tmFilter="0, 0; .2, .5; .8, .5; 1, 0"/>
                                        <p:tgtEl>
                                          <p:spTgt spid="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250" autoRev="1" fill="hold"/>
                                        <p:tgtEl>
                                          <p:spTgt spid="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500"/>
                            </p:stCondLst>
                            <p:childTnLst>
                              <p:par>
                                <p:cTn id="10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18" presetID="26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0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</p:bld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76</Words>
  <Application>Microsoft Office PowerPoint</Application>
  <PresentationFormat>Expunere pe ecran (4:3)</PresentationFormat>
  <Paragraphs>37</Paragraphs>
  <Slides>1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</vt:i4>
      </vt:variant>
    </vt:vector>
  </HeadingPairs>
  <TitlesOfParts>
    <vt:vector size="2" baseType="lpstr">
      <vt:lpstr>Temă Office</vt:lpstr>
      <vt:lpstr>Diapozitivul 1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user</dc:creator>
  <cp:lastModifiedBy>user</cp:lastModifiedBy>
  <cp:revision>3</cp:revision>
  <dcterms:created xsi:type="dcterms:W3CDTF">2015-10-13T08:55:04Z</dcterms:created>
  <dcterms:modified xsi:type="dcterms:W3CDTF">2015-10-13T09:28:32Z</dcterms:modified>
</cp:coreProperties>
</file>